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6"/>
  </p:notesMasterIdLst>
  <p:sldIdLst>
    <p:sldId id="256" r:id="rId3"/>
    <p:sldId id="257" r:id="rId4"/>
    <p:sldId id="258" r:id="rId5"/>
    <p:sldId id="1031" r:id="rId6"/>
    <p:sldId id="349" r:id="rId7"/>
    <p:sldId id="584" r:id="rId8"/>
    <p:sldId id="585" r:id="rId9"/>
    <p:sldId id="1178" r:id="rId10"/>
    <p:sldId id="358" r:id="rId11"/>
    <p:sldId id="1385" r:id="rId12"/>
    <p:sldId id="360" r:id="rId13"/>
    <p:sldId id="1032" r:id="rId14"/>
    <p:sldId id="359" r:id="rId15"/>
    <p:sldId id="1386" r:id="rId16"/>
    <p:sldId id="768" r:id="rId17"/>
    <p:sldId id="769" r:id="rId18"/>
    <p:sldId id="770" r:id="rId19"/>
    <p:sldId id="421" r:id="rId20"/>
    <p:sldId id="420" r:id="rId21"/>
    <p:sldId id="361" r:id="rId22"/>
    <p:sldId id="1590" r:id="rId23"/>
    <p:sldId id="259" r:id="rId24"/>
    <p:sldId id="1179" r:id="rId25"/>
    <p:sldId id="1591" r:id="rId26"/>
    <p:sldId id="363" r:id="rId27"/>
    <p:sldId id="495" r:id="rId28"/>
    <p:sldId id="1181" r:id="rId29"/>
    <p:sldId id="772" r:id="rId30"/>
    <p:sldId id="367" r:id="rId31"/>
    <p:sldId id="771" r:id="rId32"/>
    <p:sldId id="365" r:id="rId33"/>
    <p:sldId id="1180" r:id="rId34"/>
    <p:sldId id="1786" r:id="rId35"/>
    <p:sldId id="423" r:id="rId36"/>
    <p:sldId id="364" r:id="rId37"/>
    <p:sldId id="426" r:id="rId38"/>
    <p:sldId id="366" r:id="rId39"/>
    <p:sldId id="368" r:id="rId40"/>
    <p:sldId id="1182" r:id="rId41"/>
    <p:sldId id="422" r:id="rId42"/>
    <p:sldId id="773" r:id="rId43"/>
    <p:sldId id="774" r:id="rId44"/>
    <p:sldId id="775" r:id="rId45"/>
    <p:sldId id="1787" r:id="rId46"/>
    <p:sldId id="1788" r:id="rId47"/>
    <p:sldId id="1789" r:id="rId48"/>
    <p:sldId id="317" r:id="rId49"/>
    <p:sldId id="1183" r:id="rId50"/>
    <p:sldId id="369" r:id="rId51"/>
    <p:sldId id="684" r:id="rId52"/>
    <p:sldId id="683" r:id="rId53"/>
    <p:sldId id="685" r:id="rId54"/>
    <p:sldId id="1184" r:id="rId55"/>
    <p:sldId id="371" r:id="rId56"/>
    <p:sldId id="372" r:id="rId57"/>
    <p:sldId id="373" r:id="rId58"/>
    <p:sldId id="1185" r:id="rId59"/>
    <p:sldId id="374" r:id="rId60"/>
    <p:sldId id="375" r:id="rId61"/>
    <p:sldId id="427" r:id="rId62"/>
    <p:sldId id="1186" r:id="rId63"/>
    <p:sldId id="376" r:id="rId64"/>
    <p:sldId id="377" r:id="rId65"/>
    <p:sldId id="378" r:id="rId66"/>
    <p:sldId id="691" r:id="rId67"/>
    <p:sldId id="690" r:id="rId68"/>
    <p:sldId id="1187" r:id="rId69"/>
    <p:sldId id="379" r:id="rId70"/>
    <p:sldId id="1188" r:id="rId71"/>
    <p:sldId id="382" r:id="rId72"/>
    <p:sldId id="380" r:id="rId73"/>
    <p:sldId id="1033" r:id="rId74"/>
    <p:sldId id="1190" r:id="rId75"/>
    <p:sldId id="383" r:id="rId76"/>
    <p:sldId id="1192" r:id="rId77"/>
    <p:sldId id="1193" r:id="rId78"/>
    <p:sldId id="1189" r:id="rId79"/>
    <p:sldId id="381" r:id="rId80"/>
    <p:sldId id="1191" r:id="rId81"/>
    <p:sldId id="384" r:id="rId82"/>
    <p:sldId id="385" r:id="rId83"/>
    <p:sldId id="1194" r:id="rId84"/>
    <p:sldId id="686" r:id="rId85"/>
    <p:sldId id="386" r:id="rId86"/>
    <p:sldId id="687" r:id="rId87"/>
    <p:sldId id="1195" r:id="rId88"/>
    <p:sldId id="387" r:id="rId89"/>
    <p:sldId id="1196" r:id="rId90"/>
    <p:sldId id="388" r:id="rId91"/>
    <p:sldId id="1197" r:id="rId92"/>
    <p:sldId id="389" r:id="rId93"/>
    <p:sldId id="390" r:id="rId94"/>
    <p:sldId id="391" r:id="rId95"/>
    <p:sldId id="1198" r:id="rId96"/>
    <p:sldId id="428" r:id="rId97"/>
    <p:sldId id="429" r:id="rId98"/>
    <p:sldId id="392" r:id="rId99"/>
    <p:sldId id="1199" r:id="rId100"/>
    <p:sldId id="394" r:id="rId101"/>
    <p:sldId id="395" r:id="rId102"/>
    <p:sldId id="1200" r:id="rId103"/>
    <p:sldId id="397" r:id="rId104"/>
    <p:sldId id="1201" r:id="rId105"/>
    <p:sldId id="776" r:id="rId106"/>
    <p:sldId id="1202" r:id="rId107"/>
    <p:sldId id="398" r:id="rId108"/>
    <p:sldId id="399" r:id="rId109"/>
    <p:sldId id="321" r:id="rId110"/>
    <p:sldId id="1203" r:id="rId111"/>
    <p:sldId id="400" r:id="rId112"/>
    <p:sldId id="497" r:id="rId113"/>
    <p:sldId id="498" r:id="rId114"/>
    <p:sldId id="496" r:id="rId115"/>
    <p:sldId id="499" r:id="rId116"/>
    <p:sldId id="1205" r:id="rId117"/>
    <p:sldId id="401" r:id="rId118"/>
    <p:sldId id="1204" r:id="rId119"/>
    <p:sldId id="500" r:id="rId120"/>
    <p:sldId id="501" r:id="rId121"/>
    <p:sldId id="402" r:id="rId122"/>
    <p:sldId id="1206" r:id="rId123"/>
    <p:sldId id="403" r:id="rId124"/>
    <p:sldId id="1208" r:id="rId125"/>
    <p:sldId id="1207" r:id="rId126"/>
    <p:sldId id="335" r:id="rId127"/>
    <p:sldId id="1209" r:id="rId128"/>
    <p:sldId id="404" r:id="rId129"/>
    <p:sldId id="430" r:id="rId130"/>
    <p:sldId id="431" r:id="rId131"/>
    <p:sldId id="1210" r:id="rId132"/>
    <p:sldId id="405" r:id="rId133"/>
    <p:sldId id="432" r:id="rId134"/>
    <p:sldId id="433" r:id="rId135"/>
    <p:sldId id="1211" r:id="rId137"/>
    <p:sldId id="923" r:id="rId138"/>
    <p:sldId id="975" r:id="rId139"/>
    <p:sldId id="976" r:id="rId140"/>
    <p:sldId id="977" r:id="rId141"/>
    <p:sldId id="978" r:id="rId142"/>
    <p:sldId id="979" r:id="rId143"/>
    <p:sldId id="1212" r:id="rId144"/>
    <p:sldId id="435" r:id="rId145"/>
    <p:sldId id="502" r:id="rId146"/>
    <p:sldId id="503" r:id="rId147"/>
    <p:sldId id="504" r:id="rId148"/>
    <p:sldId id="505" r:id="rId149"/>
    <p:sldId id="506" r:id="rId150"/>
    <p:sldId id="507" r:id="rId151"/>
    <p:sldId id="508" r:id="rId152"/>
    <p:sldId id="509" r:id="rId153"/>
    <p:sldId id="510" r:id="rId154"/>
    <p:sldId id="511" r:id="rId155"/>
    <p:sldId id="512" r:id="rId156"/>
    <p:sldId id="513" r:id="rId157"/>
    <p:sldId id="516" r:id="rId158"/>
    <p:sldId id="436" r:id="rId159"/>
    <p:sldId id="517" r:id="rId160"/>
    <p:sldId id="583" r:id="rId161"/>
    <p:sldId id="1213" r:id="rId162"/>
    <p:sldId id="407" r:id="rId163"/>
    <p:sldId id="1215" r:id="rId164"/>
    <p:sldId id="1219" r:id="rId165"/>
    <p:sldId id="1216" r:id="rId166"/>
    <p:sldId id="1217" r:id="rId167"/>
    <p:sldId id="1218" r:id="rId168"/>
    <p:sldId id="1224" r:id="rId169"/>
    <p:sldId id="1220" r:id="rId170"/>
    <p:sldId id="1225" r:id="rId171"/>
    <p:sldId id="1221" r:id="rId172"/>
    <p:sldId id="1226" r:id="rId173"/>
    <p:sldId id="1222" r:id="rId174"/>
    <p:sldId id="1227" r:id="rId175"/>
    <p:sldId id="1228" r:id="rId176"/>
    <p:sldId id="1229" r:id="rId177"/>
    <p:sldId id="1230" r:id="rId178"/>
    <p:sldId id="1214" r:id="rId179"/>
    <p:sldId id="887" r:id="rId180"/>
    <p:sldId id="888" r:id="rId181"/>
    <p:sldId id="889" r:id="rId182"/>
    <p:sldId id="890" r:id="rId183"/>
    <p:sldId id="891" r:id="rId184"/>
    <p:sldId id="892" r:id="rId185"/>
    <p:sldId id="894" r:id="rId186"/>
    <p:sldId id="895" r:id="rId187"/>
    <p:sldId id="893" r:id="rId188"/>
    <p:sldId id="896" r:id="rId189"/>
    <p:sldId id="897" r:id="rId190"/>
    <p:sldId id="898" r:id="rId191"/>
    <p:sldId id="899" r:id="rId192"/>
    <p:sldId id="1231" r:id="rId193"/>
    <p:sldId id="900" r:id="rId194"/>
    <p:sldId id="901" r:id="rId195"/>
    <p:sldId id="902" r:id="rId196"/>
    <p:sldId id="903" r:id="rId197"/>
    <p:sldId id="904" r:id="rId198"/>
    <p:sldId id="905" r:id="rId199"/>
    <p:sldId id="909" r:id="rId200"/>
    <p:sldId id="910" r:id="rId201"/>
    <p:sldId id="911" r:id="rId202"/>
    <p:sldId id="341" r:id="rId203"/>
    <p:sldId id="1232" r:id="rId204"/>
    <p:sldId id="305" r:id="rId205"/>
    <p:sldId id="878" r:id="rId206"/>
    <p:sldId id="1233" r:id="rId207"/>
    <p:sldId id="409" r:id="rId208"/>
    <p:sldId id="518" r:id="rId209"/>
    <p:sldId id="519" r:id="rId210"/>
    <p:sldId id="520" r:id="rId211"/>
    <p:sldId id="521" r:id="rId212"/>
    <p:sldId id="1234" r:id="rId213"/>
    <p:sldId id="408" r:id="rId214"/>
    <p:sldId id="345" r:id="rId215"/>
    <p:sldId id="1235" r:id="rId216"/>
    <p:sldId id="1378" r:id="rId217"/>
    <p:sldId id="1379" r:id="rId218"/>
    <p:sldId id="1380" r:id="rId219"/>
    <p:sldId id="1381" r:id="rId220"/>
    <p:sldId id="1382" r:id="rId221"/>
    <p:sldId id="1383" r:id="rId222"/>
    <p:sldId id="287" r:id="rId22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20"/>
        <p:guide pos="29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6" Type="http://schemas.openxmlformats.org/officeDocument/2006/relationships/tableStyles" Target="tableStyles.xml"/><Relationship Id="rId225" Type="http://schemas.openxmlformats.org/officeDocument/2006/relationships/viewProps" Target="viewProps.xml"/><Relationship Id="rId224" Type="http://schemas.openxmlformats.org/officeDocument/2006/relationships/presProps" Target="presProps.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notesMaster" Target="notesMasters/notesMaster1.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25163;&#20876;\SRA2021-G05-&#29992;&#25143;&#25163;&#20876;v1.0.0.docx" TargetMode="External"/><Relationship Id="rId1" Type="http://schemas.openxmlformats.org/officeDocument/2006/relationships/image" Target="../media/image10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109.png"/><Relationship Id="rId1" Type="http://schemas.openxmlformats.org/officeDocument/2006/relationships/image" Target="../media/image10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112.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3.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21.png"/><Relationship Id="rId1" Type="http://schemas.openxmlformats.org/officeDocument/2006/relationships/image" Target="../media/image120.png"/></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73.png"/><Relationship Id="rId1" Type="http://schemas.openxmlformats.org/officeDocument/2006/relationships/image" Target="../media/image7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33.png"/><Relationship Id="rId1" Type="http://schemas.openxmlformats.org/officeDocument/2006/relationships/image" Target="../media/image132.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34.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3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7197;&#32622;&#31649;&#29702;&#25991;&#26723;\SRA2021-G05-&#37197;&#32622;&#31649;&#29702;&#25991;&#26723;v1.0.0.docx"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hyperlink" Target="..\&#39033;&#30446;&#35774;&#35745;\&#24635;&#20307;&#35774;&#35745;\&#27979;&#35797;&#35745;&#21010;\SRA2021-G05-&#36719;&#20214;&#27979;&#35797;&#35745;&#21010;v0.1.0.docx" TargetMode="External"/></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3.png"/><Relationship Id="rId2" Type="http://schemas.openxmlformats.org/officeDocument/2006/relationships/hyperlink" Target="..\&#39033;&#30446;&#35774;&#35745;\&#24635;&#20307;&#35774;&#35745;\&#27979;&#35797;&#35745;&#21010;\SRA2021-G05-&#36719;&#20214;&#27979;&#35797;&#35745;&#21010;v0.1.0.docx" TargetMode="External"/><Relationship Id="rId1" Type="http://schemas.openxmlformats.org/officeDocument/2006/relationships/image" Target="../media/image142.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146.png"/><Relationship Id="rId1" Type="http://schemas.openxmlformats.org/officeDocument/2006/relationships/image" Target="../media/image145.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hyperlink" Target="..\&#39033;&#30446;&#35774;&#35745;\&#24635;&#20307;&#35774;&#35745;\&#24635;&#20307;&#35774;&#35745;\SRA2021-G05-&#24635;&#20307;&#35774;&#35745;v0.1.0.doc"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49.png"/><Relationship Id="rId1" Type="http://schemas.openxmlformats.org/officeDocument/2006/relationships/image" Target="../media/image14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jpe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jpe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jpeg"/><Relationship Id="rId1" Type="http://schemas.openxmlformats.org/officeDocument/2006/relationships/image" Target="../media/image153.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jpeg"/></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image" Target="../media/image156.jpe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jpeg"/><Relationship Id="rId1" Type="http://schemas.openxmlformats.org/officeDocument/2006/relationships/image" Target="../media/image159.jpe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jpeg"/><Relationship Id="rId1" Type="http://schemas.openxmlformats.org/officeDocument/2006/relationships/image" Target="../media/image16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4.jpeg"/><Relationship Id="rId1" Type="http://schemas.openxmlformats.org/officeDocument/2006/relationships/image" Target="../media/image163.jpe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6.jpeg"/><Relationship Id="rId1" Type="http://schemas.openxmlformats.org/officeDocument/2006/relationships/image" Target="../media/image165.jpe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jpeg"/></Relationships>
</file>

<file path=ppt/slides/_rels/slide1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1.jpeg"/><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image" Target="../media/image168.jpe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jpeg"/></Relationships>
</file>

<file path=ppt/slides/_rels/slide1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image" Target="../media/image173.jpe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7.jpeg"/><Relationship Id="rId1" Type="http://schemas.openxmlformats.org/officeDocument/2006/relationships/image" Target="../media/image176.jpe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9.png"/><Relationship Id="rId1" Type="http://schemas.openxmlformats.org/officeDocument/2006/relationships/image" Target="../media/image178.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180.png"/></Relationships>
</file>

<file path=ppt/slides/_rels/slide16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hyperlink" Target="&#39033;&#30446;&#24635;&#32467;&#25253;&#21578;\SRA2021-G05-&#39033;&#30446;&#24635;&#32467;&#25253;&#21578;v1.0.0.docx" TargetMode="Externa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5.png"/><Relationship Id="rId1" Type="http://schemas.openxmlformats.org/officeDocument/2006/relationships/hyperlink" Target="&#39033;&#30446;&#24635;&#32467;&#25253;&#21578;\SRA2021-G05-&#39033;&#30446;&#24635;&#32467;&#25253;&#21578;v1.0.0.docx" TargetMode="Externa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6.png"/><Relationship Id="rId1" Type="http://schemas.openxmlformats.org/officeDocument/2006/relationships/hyperlink" Target="&#39033;&#30446;&#24635;&#32467;&#25253;&#21578;\SRA2021-G05-&#39033;&#30446;&#24635;&#32467;&#25253;&#21578;v1.0.0.docx" TargetMode="External"/></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hyperlink" Target="&#39033;&#30446;&#24635;&#32467;&#25253;&#21578;\SRA2021-G05-&#39033;&#30446;&#24635;&#32467;&#25253;&#21578;v1.0.0.docx" TargetMode="External"/></Relationships>
</file>

<file path=ppt/slides/_rels/slide1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hyperlink" Target="&#39033;&#30446;&#24635;&#32467;&#25253;&#21578;\SRA2021-G05-&#39033;&#30446;&#24635;&#32467;&#25253;&#21578;v1.0.0.docx"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91.png"/><Relationship Id="rId1" Type="http://schemas.openxmlformats.org/officeDocument/2006/relationships/hyperlink" Target="&#39033;&#30446;&#24635;&#32467;&#25253;&#21578;\SRA2021-G05-&#39033;&#30446;&#24635;&#32467;&#25253;&#21578;v1.0.0.docx"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hyperlink" Target="&#39033;&#30446;&#24635;&#32467;&#25253;&#21578;\SRA2021-G05-&#39033;&#30446;&#24635;&#32467;&#25253;&#21578;v1.0.0.docx"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hyperlink" Target="&#39033;&#30446;&#24635;&#32467;&#25253;&#21578;\SRA2021-G05-&#39033;&#30446;&#24635;&#32467;&#25253;&#21578;v1.0.0.docx"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9.png"/><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hyperlink" Target="&#39033;&#30446;&#24635;&#32467;&#25253;&#21578;\SRA2021-G05-&#39033;&#30446;&#24635;&#32467;&#25253;&#21578;v1.0.0.docx" TargetMode="Externa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205.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6.png"/></Relationships>
</file>

<file path=ppt/slides/_rels/slide2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207.png"/></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21487;&#34892;&#24615;&#20998;&#26512;\SRA2021-G05-&#21487;&#34892;&#24615;&#20998;&#26512;(&#30740;&#31350;)&#25253;&#21578;(FAR)%20v1.0.0.do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hyperlink" Target="..\&#39033;&#30446;&#35745;&#21010;\&#36136;&#37327;&#20445;&#35777;&#35745;&#21010;(QA)\SRA2021-G05-&#36136;&#37327;&#20445;&#35777;&#35745;&#21010;v1.0.0.docx"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6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75.jpeg"/><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jpeg"/><Relationship Id="rId1" Type="http://schemas.openxmlformats.org/officeDocument/2006/relationships/image" Target="../media/image77.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2.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82.wmf"/><Relationship Id="rId3" Type="http://schemas.openxmlformats.org/officeDocument/2006/relationships/oleObject" Target="../embeddings/oleObject1.bin"/><Relationship Id="rId2" Type="http://schemas.openxmlformats.org/officeDocument/2006/relationships/image" Target="../media/image81.png"/><Relationship Id="rId1" Type="http://schemas.openxmlformats.org/officeDocument/2006/relationships/hyperlink" Target="&#38656;&#27714;&#20998;&#26512;\&#29992;&#25143;&#20248;&#20808;&#32423;&#25171;&#20998;&#34920;\SRA2021-G05-&#38656;&#27714;&#20248;&#20808;&#32423;v0.0.2.xlsx"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hyperlink" Target="..\&#38656;&#27714;&#20998;&#26512;\&#29992;&#25143;&#20248;&#20808;&#32423;&#25171;&#20998;&#34920;\SRA2021-G05-&#38656;&#27714;&#20248;&#20808;&#32423;v0.0.2.xlsx" TargetMode="External"/><Relationship Id="rId1"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88.png"/><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hyperlink" Target="&#38656;&#27714;&#20998;&#26512;\&#25968;&#25454;&#23383;&#20856;\&#25968;&#25454;&#24211;&#27169;&#22411;\er&#22270;v0.0.2.png"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emf"/></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jpeg"/><Relationship Id="rId1" Type="http://schemas.openxmlformats.org/officeDocument/2006/relationships/image" Target="../media/image93.j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95.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97.jpeg"/><Relationship Id="rId1" Type="http://schemas.openxmlformats.org/officeDocument/2006/relationships/image" Target="../media/image96.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98.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546100" y="699135"/>
            <a:ext cx="3366135" cy="4347845"/>
          </a:xfrm>
          <a:prstGeom prst="rect">
            <a:avLst/>
          </a:prstGeom>
        </p:spPr>
      </p:pic>
      <p:pic>
        <p:nvPicPr>
          <p:cNvPr id="7" name="图片 6"/>
          <p:cNvPicPr>
            <a:picLocks noChangeAspect="1"/>
          </p:cNvPicPr>
          <p:nvPr/>
        </p:nvPicPr>
        <p:blipFill>
          <a:blip r:embed="rId2"/>
          <a:stretch>
            <a:fillRect/>
          </a:stretch>
        </p:blipFill>
        <p:spPr>
          <a:xfrm>
            <a:off x="4067810" y="2007870"/>
            <a:ext cx="4968875" cy="3135630"/>
          </a:xfrm>
          <a:prstGeom prst="rect">
            <a:avLst/>
          </a:prstGeom>
        </p:spPr>
      </p:pic>
      <p:pic>
        <p:nvPicPr>
          <p:cNvPr id="6" name="图片 5"/>
          <p:cNvPicPr>
            <a:picLocks noChangeAspect="1"/>
          </p:cNvPicPr>
          <p:nvPr/>
        </p:nvPicPr>
        <p:blipFill>
          <a:blip r:embed="rId3"/>
          <a:stretch>
            <a:fillRect/>
          </a:stretch>
        </p:blipFill>
        <p:spPr>
          <a:xfrm>
            <a:off x="4067810" y="51435"/>
            <a:ext cx="4968875" cy="316103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611505" y="699770"/>
            <a:ext cx="6730365" cy="4251960"/>
          </a:xfrm>
          <a:prstGeom prst="rect">
            <a:avLst/>
          </a:prstGeom>
          <a:noFill/>
          <a:ln w="9525">
            <a:noFill/>
          </a:ln>
        </p:spPr>
      </p:pic>
      <p:sp>
        <p:nvSpPr>
          <p:cNvPr id="28" name="文本框 27">
            <a:hlinkClick r:id="rId2" action="ppaction://hlinkfile"/>
          </p:cNvPr>
          <p:cNvSpPr txBox="1"/>
          <p:nvPr/>
        </p:nvSpPr>
        <p:spPr>
          <a:xfrm>
            <a:off x="7379970" y="2211705"/>
            <a:ext cx="165671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395605" y="2283460"/>
            <a:ext cx="2120265" cy="2825750"/>
          </a:xfrm>
          <a:prstGeom prst="rect">
            <a:avLst/>
          </a:prstGeom>
        </p:spPr>
      </p:pic>
      <p:pic>
        <p:nvPicPr>
          <p:cNvPr id="3" name="图片 2"/>
          <p:cNvPicPr>
            <a:picLocks noChangeAspect="1"/>
          </p:cNvPicPr>
          <p:nvPr/>
        </p:nvPicPr>
        <p:blipFill>
          <a:blip r:embed="rId2"/>
          <a:stretch>
            <a:fillRect/>
          </a:stretch>
        </p:blipFill>
        <p:spPr>
          <a:xfrm>
            <a:off x="395605" y="699770"/>
            <a:ext cx="8623935" cy="1478280"/>
          </a:xfrm>
          <a:prstGeom prst="rect">
            <a:avLst/>
          </a:prstGeom>
        </p:spPr>
      </p:pic>
      <p:sp>
        <p:nvSpPr>
          <p:cNvPr id="2" name="文本框 1"/>
          <p:cNvSpPr txBox="1"/>
          <p:nvPr/>
        </p:nvSpPr>
        <p:spPr>
          <a:xfrm>
            <a:off x="2987675" y="2499360"/>
            <a:ext cx="5894705" cy="255333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组内评审会议在临近评审里程碑近一周内召开，阶段内组内评审间隔时间控制在</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内</a:t>
            </a:r>
            <a:r>
              <a:rPr lang="en-US" altLang="zh-CN" sz="1600">
                <a:latin typeface="宋体" panose="02010600030101010101" pitchFamily="2" charset="-122"/>
                <a:ea typeface="宋体" panose="02010600030101010101" pitchFamily="2" charset="-122"/>
                <a:cs typeface="宋体" panose="02010600030101010101" pitchFamily="2" charset="-122"/>
              </a:rPr>
              <a:t>,</a:t>
            </a:r>
            <a:r>
              <a:rPr lang="zh-CN" altLang="en-US" sz="1600">
                <a:latin typeface="宋体" panose="02010600030101010101" pitchFamily="2" charset="-122"/>
                <a:ea typeface="宋体" panose="02010600030101010101" pitchFamily="2" charset="-122"/>
                <a:cs typeface="宋体" panose="02010600030101010101" pitchFamily="2" charset="-122"/>
              </a:rPr>
              <a:t>召开</a:t>
            </a:r>
            <a:r>
              <a:rPr lang="zh-CN" altLang="en-US" sz="1600">
                <a:latin typeface="宋体" panose="02010600030101010101" pitchFamily="2" charset="-122"/>
                <a:ea typeface="宋体" panose="02010600030101010101" pitchFamily="2" charset="-122"/>
                <a:cs typeface="宋体" panose="02010600030101010101" pitchFamily="2" charset="-122"/>
              </a:rPr>
              <a:t>要求严格遵守项目章程的有关规定。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项目计划阶段召开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分析阶段召开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需求变更阶段召开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项目总结阶段召开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项目设计阶段召开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次组内评审，平均每个阶段</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solidFill>
                  <a:schemeClr val="accent1"/>
                </a:solidFill>
                <a:sym typeface="+mn-ea"/>
              </a:rPr>
              <a:t>界面原型展示</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771525"/>
            <a:ext cx="3142615" cy="4281805"/>
          </a:xfrm>
          <a:prstGeom prst="rect">
            <a:avLst/>
          </a:prstGeom>
        </p:spPr>
      </p:pic>
      <p:pic>
        <p:nvPicPr>
          <p:cNvPr id="5" name="图片 4"/>
          <p:cNvPicPr>
            <a:picLocks noChangeAspect="1"/>
          </p:cNvPicPr>
          <p:nvPr/>
        </p:nvPicPr>
        <p:blipFill>
          <a:blip r:embed="rId2"/>
          <a:stretch>
            <a:fillRect/>
          </a:stretch>
        </p:blipFill>
        <p:spPr>
          <a:xfrm>
            <a:off x="3780155" y="1723390"/>
            <a:ext cx="5257800" cy="3329940"/>
          </a:xfrm>
          <a:prstGeom prst="rect">
            <a:avLst/>
          </a:prstGeom>
        </p:spPr>
      </p:pic>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5284470" y="1090930"/>
            <a:ext cx="310896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配置管理</a:t>
            </a:r>
            <a:r>
              <a:rPr lang="zh-CN" altLang="en-US"/>
              <a:t>文档</a:t>
            </a:r>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197168" y="3842861"/>
            <a:ext cx="4812030" cy="714375"/>
          </a:xfrm>
          <a:prstGeom prst="rect">
            <a:avLst/>
          </a:prstGeom>
          <a:noFill/>
          <a:ln>
            <a:noFill/>
          </a:ln>
        </p:spPr>
        <p:txBody>
          <a:bodyPr wrap="none" rtlCol="0" anchor="t">
            <a:spAutoFit/>
          </a:bodyPr>
          <a:p>
            <a:pPr algn="ctr"/>
            <a:r>
              <a:rPr lang="zh-CN" altLang="en-US" sz="4050">
                <a:solidFill>
                  <a:schemeClr val="tx1"/>
                </a:solidFill>
                <a:effectLst/>
              </a:rPr>
              <a:t>快速交易、有限地域</a:t>
            </a:r>
            <a:endParaRPr lang="zh-CN" altLang="en-US" sz="4050">
              <a:solidFill>
                <a:schemeClr val="tx1"/>
              </a:solidFill>
              <a:effectLst/>
            </a:endParaRPr>
          </a:p>
        </p:txBody>
      </p:sp>
    </p:spTree>
  </p:cSld>
  <p:clrMapOvr>
    <a:masterClrMapping/>
  </p:clrMapOvr>
  <p:transition spd="slow">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801370"/>
          </a:xfrm>
          <a:prstGeom prst="rect">
            <a:avLst/>
          </a:prstGeom>
        </p:spPr>
        <p:txBody>
          <a:bodyPr wrap="square">
            <a:spAutoFit/>
          </a:bodyPr>
          <a:lstStyle/>
          <a:p>
            <a:r>
              <a:rPr lang="zh-CN" sz="2800" b="1" dirty="0" smtClean="0">
                <a:solidFill>
                  <a:schemeClr val="accent1"/>
                </a:solidFill>
                <a:sym typeface="+mn-ea"/>
              </a:rPr>
              <a:t>课程作业以外的工作成果</a:t>
            </a:r>
            <a:endParaRPr lang="zh-CN" sz="2800" b="1" dirty="0" smtClean="0">
              <a:solidFill>
                <a:schemeClr val="accent1"/>
              </a:solidFill>
              <a:sym typeface="+mn-ea"/>
            </a:endParaRPr>
          </a:p>
          <a:p>
            <a:pPr algn="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a:t>
            </a:r>
            <a:r>
              <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rPr>
              <a:t>总体设计阶段</a:t>
            </a:r>
            <a:endPar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150620" y="843915"/>
            <a:ext cx="6736080" cy="3674745"/>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546100" y="771525"/>
            <a:ext cx="8500745" cy="64516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en-US" altLang="zh-CN" b="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39750" y="1416685"/>
            <a:ext cx="5746750" cy="3588385"/>
          </a:xfrm>
          <a:prstGeom prst="rect">
            <a:avLst/>
          </a:prstGeom>
        </p:spPr>
      </p:pic>
      <p:pic>
        <p:nvPicPr>
          <p:cNvPr id="3" name="图片 2"/>
          <p:cNvPicPr>
            <a:picLocks noChangeAspect="1"/>
          </p:cNvPicPr>
          <p:nvPr/>
        </p:nvPicPr>
        <p:blipFill>
          <a:blip r:embed="rId2"/>
          <a:srcRect r="8397"/>
          <a:stretch>
            <a:fillRect/>
          </a:stretch>
        </p:blipFill>
        <p:spPr>
          <a:xfrm>
            <a:off x="4446270" y="2211705"/>
            <a:ext cx="4697730" cy="169672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191895" y="699770"/>
            <a:ext cx="6760210" cy="3841115"/>
          </a:xfrm>
          <a:prstGeom prst="rect">
            <a:avLst/>
          </a:prstGeom>
        </p:spPr>
      </p:pic>
      <p:sp>
        <p:nvSpPr>
          <p:cNvPr id="6" name="文本框 5">
            <a:hlinkClick r:id="rId2"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7675"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3215" y="699770"/>
            <a:ext cx="2732405" cy="3157855"/>
          </a:xfrm>
          <a:prstGeom prst="rect">
            <a:avLst/>
          </a:prstGeom>
        </p:spPr>
      </p:pic>
      <p:pic>
        <p:nvPicPr>
          <p:cNvPr id="4" name="图片 3"/>
          <p:cNvPicPr>
            <a:picLocks noChangeAspect="1"/>
          </p:cNvPicPr>
          <p:nvPr/>
        </p:nvPicPr>
        <p:blipFill>
          <a:blip r:embed="rId3"/>
          <a:stretch>
            <a:fillRect/>
          </a:stretch>
        </p:blipFill>
        <p:spPr>
          <a:xfrm>
            <a:off x="3059430" y="699770"/>
            <a:ext cx="2847340" cy="1656080"/>
          </a:xfrm>
          <a:prstGeom prst="rect">
            <a:avLst/>
          </a:prstGeom>
        </p:spPr>
      </p:pic>
      <p:pic>
        <p:nvPicPr>
          <p:cNvPr id="5" name="图片 4"/>
          <p:cNvPicPr>
            <a:picLocks noChangeAspect="1"/>
          </p:cNvPicPr>
          <p:nvPr/>
        </p:nvPicPr>
        <p:blipFill>
          <a:blip r:embed="rId4"/>
          <a:srcRect r="3299"/>
          <a:stretch>
            <a:fillRect/>
          </a:stretch>
        </p:blipFill>
        <p:spPr>
          <a:xfrm>
            <a:off x="3055620" y="2355850"/>
            <a:ext cx="2828925" cy="1431290"/>
          </a:xfrm>
          <a:prstGeom prst="rect">
            <a:avLst/>
          </a:prstGeom>
        </p:spPr>
      </p:pic>
      <p:pic>
        <p:nvPicPr>
          <p:cNvPr id="7" name="图片 6"/>
          <p:cNvPicPr>
            <a:picLocks noChangeAspect="1"/>
          </p:cNvPicPr>
          <p:nvPr/>
        </p:nvPicPr>
        <p:blipFill>
          <a:blip r:embed="rId5"/>
          <a:stretch>
            <a:fillRect/>
          </a:stretch>
        </p:blipFill>
        <p:spPr>
          <a:xfrm>
            <a:off x="5892165" y="1348105"/>
            <a:ext cx="3135630" cy="1866900"/>
          </a:xfrm>
          <a:prstGeom prst="rect">
            <a:avLst/>
          </a:prstGeom>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0734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250315" y="628015"/>
            <a:ext cx="6642735" cy="3863975"/>
          </a:xfrm>
          <a:prstGeom prst="rect">
            <a:avLst/>
          </a:prstGeom>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b="1100"/>
          <a:stretch>
            <a:fillRect/>
          </a:stretch>
        </p:blipFill>
        <p:spPr>
          <a:xfrm>
            <a:off x="1955165" y="988060"/>
            <a:ext cx="5233670" cy="2285365"/>
          </a:xfrm>
          <a:prstGeom prst="rect">
            <a:avLst/>
          </a:prstGeom>
        </p:spPr>
      </p:pic>
      <p:sp>
        <p:nvSpPr>
          <p:cNvPr id="100" name="文本框 99"/>
          <p:cNvSpPr txBox="1"/>
          <p:nvPr/>
        </p:nvSpPr>
        <p:spPr>
          <a:xfrm>
            <a:off x="1954530" y="3364230"/>
            <a:ext cx="523494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2580" y="771525"/>
            <a:ext cx="4343400" cy="1714500"/>
          </a:xfrm>
          <a:prstGeom prst="rect">
            <a:avLst/>
          </a:prstGeom>
        </p:spPr>
      </p:pic>
      <p:pic>
        <p:nvPicPr>
          <p:cNvPr id="4" name="图片 3"/>
          <p:cNvPicPr>
            <a:picLocks noChangeAspect="1"/>
          </p:cNvPicPr>
          <p:nvPr/>
        </p:nvPicPr>
        <p:blipFill>
          <a:blip r:embed="rId3"/>
          <a:stretch>
            <a:fillRect/>
          </a:stretch>
        </p:blipFill>
        <p:spPr>
          <a:xfrm>
            <a:off x="4851400" y="771525"/>
            <a:ext cx="4257675" cy="2876550"/>
          </a:xfrm>
          <a:prstGeom prst="rect">
            <a:avLst/>
          </a:prstGeom>
        </p:spPr>
      </p:pic>
      <p:sp>
        <p:nvSpPr>
          <p:cNvPr id="100" name="文本框 99"/>
          <p:cNvSpPr txBox="1"/>
          <p:nvPr/>
        </p:nvSpPr>
        <p:spPr>
          <a:xfrm>
            <a:off x="323215" y="2571750"/>
            <a:ext cx="4342765" cy="460375"/>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zh-CN" altLang="en-US"/>
          </a:p>
        </p:txBody>
      </p:sp>
      <p:sp>
        <p:nvSpPr>
          <p:cNvPr id="5" name="文本框 4"/>
          <p:cNvSpPr txBox="1"/>
          <p:nvPr/>
        </p:nvSpPr>
        <p:spPr>
          <a:xfrm>
            <a:off x="4851400" y="3724275"/>
            <a:ext cx="4292600" cy="645160"/>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①由于课程里程碑评审的调整，对应阶段的内容推迟</a:t>
            </a:r>
            <a:r>
              <a:rPr lang="en-US" sz="1200" b="0">
                <a:latin typeface="Times New Roman" panose="02020603050405020304" pitchFamily="18" charset="0"/>
                <a:ea typeface="宋体" panose="02010600030101010101" pitchFamily="2" charset="-122"/>
              </a:rPr>
              <a:t>7d</a:t>
            </a:r>
            <a:r>
              <a:rPr lang="zh-CN" sz="1200" b="0">
                <a:latin typeface="Times New Roman" panose="02020603050405020304" pitchFamily="18" charset="0"/>
                <a:ea typeface="宋体" panose="02010600030101010101" pitchFamily="2" charset="-122"/>
              </a:rPr>
              <a:t>。②由于需求变更，评估过后做出需求跟踪，推迟</a:t>
            </a:r>
            <a:r>
              <a:rPr lang="en-US" sz="1200" b="0">
                <a:latin typeface="Times New Roman" panose="02020603050405020304" pitchFamily="18" charset="0"/>
                <a:ea typeface="宋体" panose="02010600030101010101" pitchFamily="2" charset="-122"/>
              </a:rPr>
              <a:t>2d</a:t>
            </a:r>
            <a:r>
              <a:rPr lang="zh-CN" sz="1200" b="0">
                <a:latin typeface="Times New Roman" panose="02020603050405020304" pitchFamily="18" charset="0"/>
                <a:ea typeface="宋体" panose="02010600030101010101" pitchFamily="2" charset="-122"/>
              </a:rPr>
              <a:t>。</a:t>
            </a:r>
            <a:endParaRPr lang="zh-CN" alt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331595" y="555625"/>
            <a:ext cx="2682875" cy="3932555"/>
          </a:xfrm>
          <a:prstGeom prst="rect">
            <a:avLst/>
          </a:prstGeom>
        </p:spPr>
      </p:pic>
      <p:pic>
        <p:nvPicPr>
          <p:cNvPr id="4" name="图片 3"/>
          <p:cNvPicPr>
            <a:picLocks noChangeAspect="1"/>
          </p:cNvPicPr>
          <p:nvPr/>
        </p:nvPicPr>
        <p:blipFill>
          <a:blip r:embed="rId3"/>
          <a:stretch>
            <a:fillRect/>
          </a:stretch>
        </p:blipFill>
        <p:spPr>
          <a:xfrm>
            <a:off x="4139565" y="574675"/>
            <a:ext cx="3349625" cy="2687320"/>
          </a:xfrm>
          <a:prstGeom prst="rect">
            <a:avLst/>
          </a:prstGeo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131820" y="470852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48005" y="626110"/>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8598535" cy="33718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9070" y="1419225"/>
            <a:ext cx="4189730" cy="2628265"/>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368800" y="1419225"/>
            <a:ext cx="4726940" cy="2627630"/>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3"/>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4"/>
          <a:stretch>
            <a:fillRect/>
          </a:stretch>
        </p:blipFill>
        <p:spPr>
          <a:xfrm>
            <a:off x="3756025" y="832485"/>
            <a:ext cx="1680210" cy="3477260"/>
          </a:xfrm>
          <a:prstGeom prst="rect">
            <a:avLst/>
          </a:prstGeom>
        </p:spPr>
      </p:pic>
      <p:pic>
        <p:nvPicPr>
          <p:cNvPr id="7" name="图片 6"/>
          <p:cNvPicPr>
            <a:picLocks noChangeAspect="1"/>
          </p:cNvPicPr>
          <p:nvPr/>
        </p:nvPicPr>
        <p:blipFill>
          <a:blip r:embed="rId5"/>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6"/>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6516370" y="3651885"/>
            <a:ext cx="2237740" cy="64516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79070" y="600075"/>
            <a:ext cx="3037840" cy="3932555"/>
          </a:xfrm>
          <a:prstGeom prst="rect">
            <a:avLst/>
          </a:prstGeom>
        </p:spPr>
      </p:pic>
      <p:pic>
        <p:nvPicPr>
          <p:cNvPr id="9" name="图片 8"/>
          <p:cNvPicPr>
            <a:picLocks noChangeAspect="1"/>
          </p:cNvPicPr>
          <p:nvPr/>
        </p:nvPicPr>
        <p:blipFill>
          <a:blip r:embed="rId3"/>
          <a:stretch>
            <a:fillRect/>
          </a:stretch>
        </p:blipFill>
        <p:spPr>
          <a:xfrm>
            <a:off x="3204210" y="600075"/>
            <a:ext cx="2880000" cy="4032712"/>
          </a:xfrm>
          <a:prstGeom prst="rect">
            <a:avLst/>
          </a:prstGeom>
        </p:spPr>
      </p:pic>
      <p:pic>
        <p:nvPicPr>
          <p:cNvPr id="10" name="图片 9"/>
          <p:cNvPicPr>
            <a:picLocks noChangeAspect="1"/>
          </p:cNvPicPr>
          <p:nvPr/>
        </p:nvPicPr>
        <p:blipFill>
          <a:blip r:embed="rId4"/>
          <a:stretch>
            <a:fillRect/>
          </a:stretch>
        </p:blipFill>
        <p:spPr>
          <a:xfrm>
            <a:off x="6083935" y="600075"/>
            <a:ext cx="2880000" cy="2648995"/>
          </a:xfrm>
          <a:prstGeom prst="rect">
            <a:avLst/>
          </a:prstGeom>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417955"/>
            <a:ext cx="8430895" cy="2306955"/>
          </a:xfrm>
          <a:prstGeom prst="rect">
            <a:avLst/>
          </a:prstGeom>
          <a:noFill/>
          <a:ln w="9525">
            <a:noFill/>
          </a:ln>
        </p:spPr>
        <p:txBody>
          <a:bodyPr wrap="square">
            <a:spAutoFit/>
          </a:bodyPr>
          <a:p>
            <a:pPr indent="0"/>
            <a:r>
              <a:rPr lang="en-US" altLang="zh-CN" sz="2400" b="0">
                <a:ea typeface="宋体" panose="02010600030101010101" pitchFamily="2" charset="-122"/>
              </a:rPr>
              <a:t>         </a:t>
            </a:r>
            <a:r>
              <a:rPr lang="zh-CN" sz="24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sp>
        <p:nvSpPr>
          <p:cNvPr id="100" name="文本框 99"/>
          <p:cNvSpPr txBox="1"/>
          <p:nvPr/>
        </p:nvSpPr>
        <p:spPr>
          <a:xfrm>
            <a:off x="546100" y="987425"/>
            <a:ext cx="7550150" cy="2891790"/>
          </a:xfrm>
          <a:prstGeom prst="rect">
            <a:avLst/>
          </a:prstGeom>
          <a:noFill/>
          <a:ln w="9525">
            <a:noFill/>
          </a:ln>
        </p:spPr>
        <p:txBody>
          <a:bodyPr wrap="square">
            <a:spAutoFit/>
          </a:bodyPr>
          <a:p>
            <a:pPr indent="0" fontAlgn="auto"/>
            <a:r>
              <a:rPr lang="zh-CN" sz="1400" b="0">
                <a:ea typeface="宋体" panose="02010600030101010101" pitchFamily="2" charset="-122"/>
              </a:rPr>
              <a:t>版本格式：主版本号.次版本号.修订号，版本号递增规则如下：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主版本号：当你做了不兼容的 API 修改，2. 次版本号：当你做了向下兼容的功能性新增，3. 修订号：当你做了向下兼容的问题修正。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报告（PPT）版本格式：正式版本号.评审版本号.自行迭代号，版本号递增规则如下：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正式版本号：正式评审过后的正式版本，一般为1.0.0，提交日期为评审当周的周日，</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2. 评审版本号：经过预评审或先行组评审后，根据其评审内容修改的版本，</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3. 自行迭代号：根据上课内容或小组会议后，对上一版本内容的修正。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先行版本号及版本编译元数据可以加到“主版本号.次版本号.修订号”的后面，作为延伸。</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sp>
        <p:nvSpPr>
          <p:cNvPr id="3" name="文本框 2"/>
          <p:cNvSpPr txBox="1"/>
          <p:nvPr/>
        </p:nvSpPr>
        <p:spPr>
          <a:xfrm>
            <a:off x="6515735" y="123190"/>
            <a:ext cx="2528570" cy="5015865"/>
          </a:xfrm>
          <a:prstGeom prst="rect">
            <a:avLst/>
          </a:prstGeom>
          <a:noFill/>
        </p:spPr>
        <p:txBody>
          <a:bodyPr wrap="square" rtlCol="0">
            <a:spAutoFit/>
          </a:bodyPr>
          <a:p>
            <a:pPr algn="just"/>
            <a:r>
              <a:rPr lang="zh-CN" altLang="en-US" sz="1600">
                <a:latin typeface="宋体" panose="02010600030101010101" pitchFamily="2" charset="-122"/>
                <a:ea typeface="宋体" panose="02010600030101010101" pitchFamily="2" charset="-122"/>
              </a:rPr>
              <a:t>仓库根目录</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截至</a:t>
            </a:r>
            <a:r>
              <a:rPr lang="en-US" altLang="zh-CN" sz="1600">
                <a:latin typeface="宋体" panose="02010600030101010101" pitchFamily="2" charset="-122"/>
                <a:ea typeface="宋体" panose="02010600030101010101" pitchFamily="2" charset="-122"/>
              </a:rPr>
              <a:t>2021.06.30</a:t>
            </a:r>
            <a:r>
              <a:rPr lang="zh-CN" altLang="en-US" sz="1600">
                <a:latin typeface="宋体" panose="02010600030101010101" pitchFamily="2" charset="-122"/>
                <a:ea typeface="宋体" panose="02010600030101010101" pitchFamily="2" charset="-122"/>
              </a:rPr>
              <a:t>，我们已经对配置管理系统进行了</a:t>
            </a:r>
            <a:r>
              <a:rPr lang="en-US" altLang="zh-CN" sz="1600">
                <a:latin typeface="宋体" panose="02010600030101010101" pitchFamily="2" charset="-122"/>
                <a:ea typeface="宋体" panose="02010600030101010101" pitchFamily="2" charset="-122"/>
              </a:rPr>
              <a:t>567</a:t>
            </a:r>
            <a:r>
              <a:rPr lang="zh-CN" altLang="en-US" sz="1600">
                <a:latin typeface="宋体" panose="02010600030101010101" pitchFamily="2" charset="-122"/>
                <a:ea typeface="宋体" panose="02010600030101010101" pitchFamily="2" charset="-122"/>
              </a:rPr>
              <a:t>次提交，人均提交</a:t>
            </a:r>
            <a:r>
              <a:rPr lang="en-US" altLang="zh-CN" sz="1600">
                <a:latin typeface="宋体" panose="02010600030101010101" pitchFamily="2" charset="-122"/>
                <a:ea typeface="宋体" panose="02010600030101010101" pitchFamily="2" charset="-122"/>
              </a:rPr>
              <a:t>113.4</a:t>
            </a:r>
            <a:r>
              <a:rPr lang="zh-CN" altLang="en-US" sz="1600">
                <a:latin typeface="宋体" panose="02010600030101010101" pitchFamily="2" charset="-122"/>
                <a:ea typeface="宋体" panose="02010600030101010101" pitchFamily="2" charset="-122"/>
              </a:rPr>
              <a:t>次。小组成员每人每月提交</a:t>
            </a:r>
            <a:r>
              <a:rPr lang="en-US" altLang="zh-CN" sz="1600">
                <a:latin typeface="宋体" panose="02010600030101010101" pitchFamily="2" charset="-122"/>
                <a:ea typeface="宋体" panose="02010600030101010101" pitchFamily="2" charset="-122"/>
              </a:rPr>
              <a:t>28.35</a:t>
            </a:r>
            <a:r>
              <a:rPr lang="zh-CN" altLang="en-US" sz="1600">
                <a:latin typeface="宋体" panose="02010600030101010101" pitchFamily="2" charset="-122"/>
                <a:ea typeface="宋体" panose="02010600030101010101" pitchFamily="2" charset="-122"/>
              </a:rPr>
              <a:t>次，每人每天提交</a:t>
            </a:r>
            <a:r>
              <a:rPr lang="en-US" altLang="zh-CN" sz="1600">
                <a:latin typeface="宋体" panose="02010600030101010101" pitchFamily="2" charset="-122"/>
                <a:ea typeface="宋体" panose="02010600030101010101" pitchFamily="2" charset="-122"/>
              </a:rPr>
              <a:t>0.945</a:t>
            </a:r>
            <a:r>
              <a:rPr lang="zh-CN" altLang="en-US" sz="1600">
                <a:latin typeface="宋体" panose="02010600030101010101" pitchFamily="2" charset="-122"/>
                <a:ea typeface="宋体" panose="02010600030101010101" pitchFamily="2" charset="-122"/>
              </a:rPr>
              <a:t>次，约等于每人每天都有一次</a:t>
            </a:r>
            <a:r>
              <a:rPr lang="zh-CN" altLang="en-US" sz="1600">
                <a:latin typeface="宋体" panose="02010600030101010101" pitchFamily="2" charset="-122"/>
                <a:ea typeface="宋体" panose="02010600030101010101" pitchFamily="2" charset="-122"/>
              </a:rPr>
              <a:t>提交。</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仓库内容包括但</a:t>
            </a:r>
            <a:r>
              <a:rPr lang="zh-CN" altLang="en-US" sz="1600">
                <a:latin typeface="宋体" panose="02010600030101010101" pitchFamily="2" charset="-122"/>
                <a:ea typeface="宋体" panose="02010600030101010101" pitchFamily="2" charset="-122"/>
              </a:rPr>
              <a:t>不限于：</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会议</a:t>
            </a:r>
            <a:r>
              <a:rPr lang="zh-CN" altLang="en-US" sz="1600">
                <a:latin typeface="宋体" panose="02010600030101010101" pitchFamily="2" charset="-122"/>
                <a:ea typeface="宋体" panose="02010600030101010101" pitchFamily="2" charset="-122"/>
              </a:rPr>
              <a:t>纪要；</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参考书籍；</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界面原型；</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可行性</a:t>
            </a:r>
            <a:r>
              <a:rPr lang="zh-CN" altLang="en-US" sz="1600">
                <a:latin typeface="宋体" panose="02010600030101010101" pitchFamily="2" charset="-122"/>
                <a:ea typeface="宋体" panose="02010600030101010101" pitchFamily="2" charset="-122"/>
              </a:rPr>
              <a:t>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配置管理</a:t>
            </a:r>
            <a:r>
              <a:rPr lang="zh-CN" altLang="en-US" sz="1600">
                <a:latin typeface="宋体" panose="02010600030101010101" pitchFamily="2" charset="-122"/>
                <a:ea typeface="宋体" panose="02010600030101010101" pitchFamily="2" charset="-122"/>
              </a:rPr>
              <a:t>文档；</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a:t>
            </a:r>
            <a:r>
              <a:rPr lang="zh-CN" altLang="en-US" sz="1600">
                <a:latin typeface="宋体" panose="02010600030101010101" pitchFamily="2" charset="-122"/>
                <a:ea typeface="宋体" panose="02010600030101010101" pitchFamily="2" charset="-122"/>
              </a:rPr>
              <a:t>变更；</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项目</a:t>
            </a:r>
            <a:r>
              <a:rPr lang="zh-CN" altLang="en-US" sz="1600">
                <a:latin typeface="宋体" panose="02010600030101010101" pitchFamily="2" charset="-122"/>
                <a:ea typeface="宋体" panose="02010600030101010101" pitchFamily="2" charset="-122"/>
              </a:rPr>
              <a:t>设计；</a:t>
            </a:r>
            <a:endParaRPr lang="zh-CN" altLang="en-US" sz="1600">
              <a:latin typeface="宋体" panose="02010600030101010101" pitchFamily="2" charset="-122"/>
              <a:ea typeface="宋体" panose="02010600030101010101" pitchFamily="2" charset="-122"/>
            </a:endParaRPr>
          </a:p>
          <a:p>
            <a:pPr algn="just"/>
            <a:r>
              <a:rPr lang="en-US" altLang="zh-CN" sz="1600">
                <a:latin typeface="宋体" panose="02010600030101010101" pitchFamily="2" charset="-122"/>
                <a:ea typeface="宋体" panose="02010600030101010101" pitchFamily="2" charset="-122"/>
              </a:rPr>
              <a:t>……</a:t>
            </a:r>
            <a:endParaRPr lang="en-US" altLang="zh-CN" sz="16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46100" y="699135"/>
            <a:ext cx="5870575" cy="4376420"/>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zh-CN" sz="2800" b="1" dirty="0" smtClean="0">
                <a:solidFill>
                  <a:schemeClr val="accent1"/>
                </a:solidFill>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3935" y="1312545"/>
            <a:ext cx="2726055"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444240"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6367145" y="833120"/>
            <a:ext cx="2520950" cy="4184015"/>
          </a:xfrm>
          <a:prstGeom prst="rect">
            <a:avLst/>
          </a:prstGeom>
        </p:spPr>
      </p:pic>
      <p:pic>
        <p:nvPicPr>
          <p:cNvPr id="3" name="图片 2"/>
          <p:cNvPicPr>
            <a:picLocks noChangeAspect="1"/>
          </p:cNvPicPr>
          <p:nvPr/>
        </p:nvPicPr>
        <p:blipFill>
          <a:blip r:embed="rId3"/>
          <a:stretch>
            <a:fillRect/>
          </a:stretch>
        </p:blipFill>
        <p:spPr>
          <a:xfrm>
            <a:off x="546100" y="814070"/>
            <a:ext cx="2655570" cy="4222750"/>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a:t>
            </a:r>
            <a:r>
              <a:rPr lang="zh-CN" altLang="en-US" dirty="0" smtClean="0">
                <a:solidFill>
                  <a:schemeClr val="accent1"/>
                </a:solidFill>
                <a:sym typeface="+mn-ea"/>
              </a:rPr>
              <a:t>回溯</a:t>
            </a:r>
            <a:endParaRPr lang="zh-CN" altLang="en-US" dirty="0" smtClean="0">
              <a:solidFill>
                <a:schemeClr val="accent1"/>
              </a:solidFill>
              <a:sym typeface="+mn-ea"/>
            </a:endParaRPr>
          </a:p>
        </p:txBody>
      </p:sp>
      <p:sp>
        <p:nvSpPr>
          <p:cNvPr id="38" name="矩形 37"/>
          <p:cNvSpPr/>
          <p:nvPr/>
        </p:nvSpPr>
        <p:spPr>
          <a:xfrm>
            <a:off x="6228080" y="794385"/>
            <a:ext cx="2889885" cy="3415030"/>
          </a:xfrm>
          <a:prstGeom prst="rect">
            <a:avLst/>
          </a:prstGeom>
        </p:spPr>
        <p:txBody>
          <a:bodyPr wrap="square">
            <a:spAutoFit/>
          </a:bodyPr>
          <a:p>
            <a:pPr indent="0" algn="just">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在需求工程的总结</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阶段，小组错误地将设计阶段的部分内容更新至了</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1.0.0</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的</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正式版本。</a:t>
            </a: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根据项目进展情况，追溯相关历史信息，</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并进行了版本</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回溯。</a:t>
            </a:r>
            <a:endPar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539115" y="794385"/>
            <a:ext cx="5577840" cy="3446780"/>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可行性分析报告</a:t>
            </a:r>
            <a:r>
              <a:rPr lang="en-US" altLang="zh-CN" baseline="30000" dirty="0" smtClean="0">
                <a:solidFill>
                  <a:schemeClr val="accent1"/>
                </a:solidFill>
                <a:sym typeface="+mn-ea"/>
              </a:rPr>
              <a:t>[17]</a:t>
            </a:r>
            <a:endParaRPr lang="en-US" altLang="zh-CN" sz="1200" baseline="30000" dirty="0" smtClean="0">
              <a:solidFill>
                <a:schemeClr val="accent1"/>
              </a:solidFill>
              <a:sym typeface="+mn-ea"/>
            </a:endParaRPr>
          </a:p>
        </p:txBody>
      </p:sp>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1" action="ppaction://hlinkfile"/>
          </p:cNvPr>
          <p:cNvSpPr txBox="1"/>
          <p:nvPr/>
        </p:nvSpPr>
        <p:spPr>
          <a:xfrm>
            <a:off x="5076190" y="1101090"/>
            <a:ext cx="347091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可行性分析</a:t>
            </a:r>
            <a:r>
              <a:rPr lang="zh-CN" altLang="en-US"/>
              <a:t>报告</a:t>
            </a:r>
            <a:endParaRPr lang="zh-CN" altLang="en-US"/>
          </a:p>
        </p:txBody>
      </p:sp>
      <p:pic>
        <p:nvPicPr>
          <p:cNvPr id="2" name="图片 1"/>
          <p:cNvPicPr>
            <a:picLocks noChangeAspect="1"/>
          </p:cNvPicPr>
          <p:nvPr/>
        </p:nvPicPr>
        <p:blipFill>
          <a:blip r:embed="rId2"/>
          <a:stretch>
            <a:fillRect/>
          </a:stretch>
        </p:blipFill>
        <p:spPr>
          <a:xfrm>
            <a:off x="546100" y="699135"/>
            <a:ext cx="3143250" cy="4364355"/>
          </a:xfrm>
          <a:prstGeom prst="rect">
            <a:avLst/>
          </a:prstGeom>
        </p:spPr>
      </p:pic>
      <p:pic>
        <p:nvPicPr>
          <p:cNvPr id="3" name="图片 2"/>
          <p:cNvPicPr>
            <a:picLocks noChangeAspect="1"/>
          </p:cNvPicPr>
          <p:nvPr/>
        </p:nvPicPr>
        <p:blipFill>
          <a:blip r:embed="rId3"/>
          <a:stretch>
            <a:fillRect/>
          </a:stretch>
        </p:blipFill>
        <p:spPr>
          <a:xfrm>
            <a:off x="3779520" y="1621155"/>
            <a:ext cx="5257800" cy="344424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3924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[13]GB+T-8567-2006计算机软件文档编制规范</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28040" y="699135"/>
            <a:ext cx="3154680" cy="4356100"/>
          </a:xfrm>
          <a:prstGeom prst="rect">
            <a:avLst/>
          </a:prstGeom>
        </p:spPr>
      </p:pic>
      <p:pic>
        <p:nvPicPr>
          <p:cNvPr id="5" name="图片 4"/>
          <p:cNvPicPr>
            <a:picLocks noChangeAspect="1"/>
          </p:cNvPicPr>
          <p:nvPr/>
        </p:nvPicPr>
        <p:blipFill>
          <a:blip r:embed="rId2"/>
          <a:stretch>
            <a:fillRect/>
          </a:stretch>
        </p:blipFill>
        <p:spPr>
          <a:xfrm>
            <a:off x="4427855" y="1486535"/>
            <a:ext cx="4099560" cy="3568700"/>
          </a:xfrm>
          <a:prstGeom prst="rect">
            <a:avLst/>
          </a:prstGeom>
        </p:spPr>
      </p:pic>
      <p:grpSp>
        <p:nvGrpSpPr>
          <p:cNvPr id="2079" name="组合 2078"/>
          <p:cNvGrpSpPr/>
          <p:nvPr/>
        </p:nvGrpSpPr>
        <p:grpSpPr>
          <a:xfrm>
            <a:off x="6367990" y="11168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4860290" y="100457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软件开发</a:t>
            </a:r>
            <a:r>
              <a:rPr lang="zh-CN" altLang="en-US"/>
              <a:t>计划(SDP)</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251460" y="771525"/>
            <a:ext cx="2576830" cy="4075430"/>
          </a:xfrm>
          <a:prstGeom prst="rect">
            <a:avLst/>
          </a:prstGeom>
        </p:spPr>
      </p:pic>
      <p:pic>
        <p:nvPicPr>
          <p:cNvPr id="6" name="图片 5"/>
          <p:cNvPicPr>
            <a:picLocks noChangeAspect="1"/>
          </p:cNvPicPr>
          <p:nvPr/>
        </p:nvPicPr>
        <p:blipFill>
          <a:blip r:embed="rId2"/>
          <a:stretch>
            <a:fillRect/>
          </a:stretch>
        </p:blipFill>
        <p:spPr>
          <a:xfrm>
            <a:off x="2915920" y="787400"/>
            <a:ext cx="6234430" cy="40595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5560" y="820420"/>
            <a:ext cx="6264275" cy="4112260"/>
          </a:xfrm>
          <a:prstGeom prst="rect">
            <a:avLst/>
          </a:prstGeom>
        </p:spPr>
      </p:pic>
      <p:pic>
        <p:nvPicPr>
          <p:cNvPr id="6" name="图片 5"/>
          <p:cNvPicPr>
            <a:picLocks noChangeAspect="1"/>
          </p:cNvPicPr>
          <p:nvPr/>
        </p:nvPicPr>
        <p:blipFill>
          <a:blip r:embed="rId2"/>
          <a:stretch>
            <a:fillRect/>
          </a:stretch>
        </p:blipFill>
        <p:spPr>
          <a:xfrm>
            <a:off x="6377940" y="811530"/>
            <a:ext cx="2705735" cy="4121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150685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699135"/>
            <a:ext cx="9147810" cy="2801620"/>
          </a:xfrm>
          <a:prstGeom prst="rect">
            <a:avLst/>
          </a:prstGeom>
          <a:noFill/>
          <a:ln w="9525">
            <a:noFill/>
          </a:ln>
        </p:spPr>
      </p:pic>
      <p:sp>
        <p:nvSpPr>
          <p:cNvPr id="30727" name="文本框 5"/>
          <p:cNvSpPr txBox="1"/>
          <p:nvPr/>
        </p:nvSpPr>
        <p:spPr>
          <a:xfrm>
            <a:off x="111760" y="3651885"/>
            <a:ext cx="9036050" cy="13836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进度</a:t>
            </a:r>
            <a:r>
              <a:rPr lang="zh-CN" altLang="en-US" sz="1400" dirty="0">
                <a:latin typeface="宋体" panose="02010600030101010101" pitchFamily="2" charset="-122"/>
                <a:ea typeface="宋体" panose="02010600030101010101" pitchFamily="2" charset="-122"/>
                <a:cs typeface="宋体" panose="02010600030101010101" pitchFamily="2" charset="-122"/>
              </a:rPr>
              <a:t>管理：记录项目的进度及甘特图的维护，辅助PM进行进度控制；</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任务</a:t>
            </a:r>
            <a:r>
              <a:rPr lang="zh-CN" altLang="en-US" sz="1400" dirty="0">
                <a:latin typeface="宋体" panose="02010600030101010101" pitchFamily="2" charset="-122"/>
                <a:ea typeface="宋体" panose="02010600030101010101" pitchFamily="2" charset="-122"/>
                <a:cs typeface="宋体" panose="02010600030101010101" pitchFamily="2" charset="-122"/>
              </a:rPr>
              <a:t>审核：对分配下去任务的完成情况进行审查与核实并进行评价；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文档</a:t>
            </a:r>
            <a:r>
              <a:rPr lang="zh-CN" altLang="en-US" sz="1400" dirty="0">
                <a:latin typeface="宋体" panose="02010600030101010101" pitchFamily="2" charset="-122"/>
                <a:ea typeface="宋体" panose="02010600030101010101" pitchFamily="2" charset="-122"/>
                <a:cs typeface="宋体" panose="02010600030101010101" pitchFamily="2" charset="-122"/>
              </a:rPr>
              <a:t>管理：负责寻找主要的文档模板，负责各种项目文档的起草；负责整合其他成员起草的文档；负责文档的维护；发布已更新的技术文档；</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会议记录：对例会、上课重要内容及与谈话录音，并编写会议记录；</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配置管理：负责制定配置管理计划；针对项目镜像配置库的规划；搭建配置管理环境；建立和维护配置库；</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453491" y="326118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254500" y="413321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椭圆 5"/>
          <p:cNvSpPr/>
          <p:nvPr/>
        </p:nvSpPr>
        <p:spPr>
          <a:xfrm>
            <a:off x="35560" y="311785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nvCxnSpPr>
        <p:spPr>
          <a:xfrm flipV="1">
            <a:off x="830580" y="1779905"/>
            <a:ext cx="2372995" cy="13379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3275965" y="0"/>
            <a:ext cx="5727700" cy="2860675"/>
          </a:xfrm>
          <a:prstGeom prst="rect">
            <a:avLst/>
          </a:prstGeom>
        </p:spPr>
      </p:pic>
      <p:sp>
        <p:nvSpPr>
          <p:cNvPr id="30727" name="文本框 5"/>
          <p:cNvSpPr txBox="1"/>
          <p:nvPr/>
        </p:nvSpPr>
        <p:spPr>
          <a:xfrm>
            <a:off x="5254625" y="3117850"/>
            <a:ext cx="3733800" cy="15995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项目启动阶段；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项目计划阶段；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软件需求开发过程：需求获取阶段、需求分析阶段、需求规格说明阶段、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组内审核阶段；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软件需求管理过程；</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软件需求工程项目收尾</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572236" y="329166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373245" y="416369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727" name="文本框 5"/>
          <p:cNvSpPr txBox="1"/>
          <p:nvPr/>
        </p:nvSpPr>
        <p:spPr>
          <a:xfrm>
            <a:off x="5298440" y="3421380"/>
            <a:ext cx="3733800" cy="1168400"/>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项目总体设计阶段；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项目详细</a:t>
            </a:r>
            <a:r>
              <a:rPr lang="zh-CN" altLang="en-US" sz="1400" dirty="0">
                <a:latin typeface="宋体" panose="02010600030101010101" pitchFamily="2" charset="-122"/>
                <a:ea typeface="宋体" panose="02010600030101010101" pitchFamily="2" charset="-122"/>
                <a:cs typeface="宋体" panose="02010600030101010101" pitchFamily="2" charset="-122"/>
              </a:rPr>
              <a:t>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项目实现阶段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项目测试</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a:t>
            </a:r>
            <a:r>
              <a:rPr lang="zh-CN" altLang="en-US" sz="1400" dirty="0">
                <a:latin typeface="宋体" panose="02010600030101010101" pitchFamily="2" charset="-122"/>
                <a:ea typeface="宋体" panose="02010600030101010101" pitchFamily="2" charset="-122"/>
                <a:cs typeface="宋体" panose="02010600030101010101" pitchFamily="2" charset="-122"/>
              </a:rPr>
              <a:t>维护阶段；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07950" y="662940"/>
            <a:ext cx="3081655" cy="4239895"/>
          </a:xfrm>
          <a:prstGeom prst="rect">
            <a:avLst/>
          </a:prstGeom>
        </p:spPr>
      </p:pic>
      <p:sp>
        <p:nvSpPr>
          <p:cNvPr id="5" name="文本框 4">
            <a:hlinkClick r:id="rId2" action="ppaction://hlinkfile"/>
          </p:cNvPr>
          <p:cNvSpPr txBox="1"/>
          <p:nvPr/>
        </p:nvSpPr>
        <p:spPr>
          <a:xfrm>
            <a:off x="5761355" y="123190"/>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
        <p:nvSpPr>
          <p:cNvPr id="3" name="椭圆 2"/>
          <p:cNvSpPr/>
          <p:nvPr/>
        </p:nvSpPr>
        <p:spPr>
          <a:xfrm>
            <a:off x="36195" y="339915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rcRect r="25213" b="523"/>
          <a:stretch>
            <a:fillRect/>
          </a:stretch>
        </p:blipFill>
        <p:spPr>
          <a:xfrm>
            <a:off x="3275965" y="662940"/>
            <a:ext cx="5250815" cy="3796665"/>
          </a:xfrm>
          <a:prstGeom prst="rect">
            <a:avLst/>
          </a:prstGeom>
        </p:spPr>
      </p:pic>
      <p:cxnSp>
        <p:nvCxnSpPr>
          <p:cNvPr id="6" name="直接箭头连接符 5"/>
          <p:cNvCxnSpPr/>
          <p:nvPr/>
        </p:nvCxnSpPr>
        <p:spPr>
          <a:xfrm flipV="1">
            <a:off x="546100" y="2787650"/>
            <a:ext cx="2804160" cy="12706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rcRect l="87132"/>
          <a:stretch>
            <a:fillRect/>
          </a:stretch>
        </p:blipFill>
        <p:spPr>
          <a:xfrm>
            <a:off x="8172450" y="673100"/>
            <a:ext cx="894080" cy="377634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0" y="709930"/>
            <a:ext cx="6885305" cy="4430395"/>
          </a:xfrm>
          <a:prstGeom prst="rect">
            <a:avLst/>
          </a:prstGeom>
        </p:spPr>
      </p:pic>
      <p:pic>
        <p:nvPicPr>
          <p:cNvPr id="3" name="图片 2"/>
          <p:cNvPicPr>
            <a:picLocks noChangeAspect="1"/>
          </p:cNvPicPr>
          <p:nvPr/>
        </p:nvPicPr>
        <p:blipFill>
          <a:blip r:embed="rId2"/>
          <a:stretch>
            <a:fillRect/>
          </a:stretch>
        </p:blipFill>
        <p:spPr>
          <a:xfrm>
            <a:off x="4787900" y="1696720"/>
            <a:ext cx="4356735" cy="2820035"/>
          </a:xfrm>
          <a:prstGeom prst="rect">
            <a:avLst/>
          </a:prstGeom>
        </p:spPr>
      </p:pic>
      <p:grpSp>
        <p:nvGrpSpPr>
          <p:cNvPr id="12" name="组合 11"/>
          <p:cNvGrpSpPr/>
          <p:nvPr/>
        </p:nvGrpSpPr>
        <p:grpSpPr>
          <a:xfrm>
            <a:off x="7660876" y="29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6928485" y="80454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3050540" cy="4451350"/>
          </a:xfrm>
          <a:prstGeom prst="rect">
            <a:avLst/>
          </a:prstGeom>
        </p:spPr>
      </p:pic>
      <p:grpSp>
        <p:nvGrpSpPr>
          <p:cNvPr id="12" name="组合 11"/>
          <p:cNvGrpSpPr/>
          <p:nvPr/>
        </p:nvGrpSpPr>
        <p:grpSpPr>
          <a:xfrm>
            <a:off x="7438626" y="129331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7225030" y="215709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627630" y="627380"/>
            <a:ext cx="3620770" cy="4441825"/>
          </a:xfrm>
          <a:prstGeom prst="rect">
            <a:avLst/>
          </a:prstGeom>
        </p:spPr>
      </p:pic>
      <p:pic>
        <p:nvPicPr>
          <p:cNvPr id="4" name="图片 3"/>
          <p:cNvPicPr>
            <a:picLocks noChangeAspect="1"/>
          </p:cNvPicPr>
          <p:nvPr/>
        </p:nvPicPr>
        <p:blipFill>
          <a:blip r:embed="rId4"/>
          <a:stretch>
            <a:fillRect/>
          </a:stretch>
        </p:blipFill>
        <p:spPr>
          <a:xfrm>
            <a:off x="6228080" y="3194685"/>
            <a:ext cx="2935605" cy="1871345"/>
          </a:xfrm>
          <a:prstGeom prst="rect">
            <a:avLst/>
          </a:prstGeom>
        </p:spPr>
      </p:pic>
      <p:sp>
        <p:nvSpPr>
          <p:cNvPr id="6" name="椭圆 5"/>
          <p:cNvSpPr/>
          <p:nvPr/>
        </p:nvSpPr>
        <p:spPr>
          <a:xfrm>
            <a:off x="357505" y="42627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stCxn id="6" idx="7"/>
            <a:endCxn id="3" idx="1"/>
          </p:cNvCxnSpPr>
          <p:nvPr/>
        </p:nvCxnSpPr>
        <p:spPr>
          <a:xfrm flipV="1">
            <a:off x="725805" y="2848610"/>
            <a:ext cx="1901825" cy="1524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t="1293" r="16354"/>
          <a:stretch>
            <a:fillRect/>
          </a:stretch>
        </p:blipFill>
        <p:spPr>
          <a:xfrm>
            <a:off x="4572000" y="873760"/>
            <a:ext cx="4307840" cy="3244215"/>
          </a:xfrm>
          <a:prstGeom prst="rect">
            <a:avLst/>
          </a:prstGeom>
        </p:spPr>
      </p:pic>
      <p:pic>
        <p:nvPicPr>
          <p:cNvPr id="5" name="图片 4"/>
          <p:cNvPicPr>
            <a:picLocks noChangeAspect="1"/>
          </p:cNvPicPr>
          <p:nvPr/>
        </p:nvPicPr>
        <p:blipFill>
          <a:blip r:embed="rId2"/>
          <a:stretch>
            <a:fillRect/>
          </a:stretch>
        </p:blipFill>
        <p:spPr>
          <a:xfrm>
            <a:off x="0" y="873760"/>
            <a:ext cx="4481195" cy="3245485"/>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83710" y="201168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2943225" cy="4352925"/>
          </a:xfrm>
          <a:prstGeom prst="rect">
            <a:avLst/>
          </a:prstGeom>
        </p:spPr>
      </p:pic>
      <p:pic>
        <p:nvPicPr>
          <p:cNvPr id="3" name="图片 2"/>
          <p:cNvPicPr>
            <a:picLocks noChangeAspect="1"/>
          </p:cNvPicPr>
          <p:nvPr/>
        </p:nvPicPr>
        <p:blipFill>
          <a:blip r:embed="rId2"/>
          <a:stretch>
            <a:fillRect/>
          </a:stretch>
        </p:blipFill>
        <p:spPr>
          <a:xfrm>
            <a:off x="3419475" y="3066415"/>
            <a:ext cx="5518785" cy="198628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tooltip=""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风险管理计划</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1" tooltip=""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质量保证计划</a:t>
            </a:r>
            <a:endParaRPr lang="zh-CN" altLang="en-US"/>
          </a:p>
        </p:txBody>
      </p:sp>
      <p:pic>
        <p:nvPicPr>
          <p:cNvPr id="3" name="图片 2"/>
          <p:cNvPicPr>
            <a:picLocks noChangeAspect="1"/>
          </p:cNvPicPr>
          <p:nvPr/>
        </p:nvPicPr>
        <p:blipFill>
          <a:blip r:embed="rId2"/>
          <a:stretch>
            <a:fillRect/>
          </a:stretch>
        </p:blipFill>
        <p:spPr>
          <a:xfrm>
            <a:off x="323215" y="699770"/>
            <a:ext cx="3023870" cy="4232910"/>
          </a:xfrm>
          <a:prstGeom prst="rect">
            <a:avLst/>
          </a:prstGeom>
        </p:spPr>
      </p:pic>
      <p:pic>
        <p:nvPicPr>
          <p:cNvPr id="5" name="图片 4"/>
          <p:cNvPicPr>
            <a:picLocks noChangeAspect="1"/>
          </p:cNvPicPr>
          <p:nvPr/>
        </p:nvPicPr>
        <p:blipFill>
          <a:blip r:embed="rId3"/>
          <a:stretch>
            <a:fillRect/>
          </a:stretch>
        </p:blipFill>
        <p:spPr>
          <a:xfrm>
            <a:off x="3564255" y="2477135"/>
            <a:ext cx="5436870" cy="244157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46100" y="702945"/>
            <a:ext cx="4126865" cy="4228465"/>
          </a:xfrm>
          <a:prstGeom prst="rect">
            <a:avLst/>
          </a:prstGeom>
        </p:spPr>
      </p:pic>
      <p:pic>
        <p:nvPicPr>
          <p:cNvPr id="4" name="图片 3"/>
          <p:cNvPicPr>
            <a:picLocks noChangeAspect="1"/>
          </p:cNvPicPr>
          <p:nvPr/>
        </p:nvPicPr>
        <p:blipFill>
          <a:blip r:embed="rId2"/>
          <a:stretch>
            <a:fillRect/>
          </a:stretch>
        </p:blipFill>
        <p:spPr>
          <a:xfrm>
            <a:off x="4860290" y="124460"/>
            <a:ext cx="3752215" cy="48069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46100" y="627380"/>
            <a:ext cx="3630295" cy="4440555"/>
          </a:xfrm>
          <a:prstGeom prst="rect">
            <a:avLst/>
          </a:prstGeom>
        </p:spPr>
      </p:pic>
      <p:pic>
        <p:nvPicPr>
          <p:cNvPr id="5" name="图片 4"/>
          <p:cNvPicPr>
            <a:picLocks noChangeAspect="1"/>
          </p:cNvPicPr>
          <p:nvPr/>
        </p:nvPicPr>
        <p:blipFill>
          <a:blip r:embed="rId2"/>
          <a:stretch>
            <a:fillRect/>
          </a:stretch>
        </p:blipFill>
        <p:spPr>
          <a:xfrm>
            <a:off x="4500245" y="574675"/>
            <a:ext cx="4091940" cy="1478280"/>
          </a:xfrm>
          <a:prstGeom prst="rect">
            <a:avLst/>
          </a:prstGeom>
        </p:spPr>
      </p:pic>
      <p:pic>
        <p:nvPicPr>
          <p:cNvPr id="6" name="图片 5"/>
          <p:cNvPicPr>
            <a:picLocks noChangeAspect="1"/>
          </p:cNvPicPr>
          <p:nvPr/>
        </p:nvPicPr>
        <p:blipFill>
          <a:blip r:embed="rId3"/>
          <a:stretch>
            <a:fillRect/>
          </a:stretch>
        </p:blipFill>
        <p:spPr>
          <a:xfrm>
            <a:off x="4500245" y="2052955"/>
            <a:ext cx="4091305" cy="302704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215" y="627380"/>
            <a:ext cx="3328035" cy="4430395"/>
          </a:xfrm>
          <a:prstGeom prst="rect">
            <a:avLst/>
          </a:prstGeom>
        </p:spPr>
      </p:pic>
      <p:pic>
        <p:nvPicPr>
          <p:cNvPr id="4" name="图片 3"/>
          <p:cNvPicPr>
            <a:picLocks noChangeAspect="1"/>
          </p:cNvPicPr>
          <p:nvPr/>
        </p:nvPicPr>
        <p:blipFill>
          <a:blip r:embed="rId2"/>
          <a:stretch>
            <a:fillRect/>
          </a:stretch>
        </p:blipFill>
        <p:spPr>
          <a:xfrm>
            <a:off x="3779520" y="2604135"/>
            <a:ext cx="5305425" cy="245364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 name="文本框 6">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商品品质抽检规则</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9705" y="699770"/>
            <a:ext cx="4159250" cy="4413885"/>
          </a:xfrm>
          <a:prstGeom prst="rect">
            <a:avLst/>
          </a:prstGeom>
        </p:spPr>
      </p:pic>
      <p:pic>
        <p:nvPicPr>
          <p:cNvPr id="6" name="图片 5"/>
          <p:cNvPicPr>
            <a:picLocks noChangeAspect="1"/>
          </p:cNvPicPr>
          <p:nvPr/>
        </p:nvPicPr>
        <p:blipFill>
          <a:blip r:embed="rId2"/>
          <a:stretch>
            <a:fillRect/>
          </a:stretch>
        </p:blipFill>
        <p:spPr>
          <a:xfrm>
            <a:off x="4427855" y="164465"/>
            <a:ext cx="4628515" cy="494919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8358" y="215780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3916045" y="15297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08864" y="14496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196132" y="17801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6436283" y="215780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96055" y="17075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88874" y="16274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276142" y="19579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259205" y="699770"/>
          <a:ext cx="7440930" cy="3902075"/>
        </p:xfrm>
        <a:graphic>
          <a:graphicData uri="http://schemas.openxmlformats.org/drawingml/2006/table">
            <a:tbl>
              <a:tblPr firstRow="1" bandRow="1">
                <a:tableStyleId>{5C22544A-7EE6-4342-B048-85BDC9FD1C3A}</a:tableStyleId>
              </a:tblPr>
              <a:tblGrid>
                <a:gridCol w="7440930"/>
              </a:tblGrid>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相对收益：若功能实现1为收益几乎没有，9为收益最大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相对损失：若功能没有实现1为损失几乎没有，9为损失最大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成本:</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若功能实现1为消耗基本没有，9为消耗最大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风险：</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若功能实现1为很容易，9为很难</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优先级：</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该功能实现的优先顺序，越大需求越重要</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2235" y="988060"/>
            <a:ext cx="4397375" cy="2837815"/>
          </a:xfrm>
          <a:prstGeom prst="rect">
            <a:avLst/>
          </a:prstGeom>
        </p:spPr>
      </p:pic>
      <p:sp>
        <p:nvSpPr>
          <p:cNvPr id="4" name="文本框 3">
            <a:hlinkClick r:id="rId2" action="ppaction://hlinkfile"/>
          </p:cNvPr>
          <p:cNvSpPr txBox="1"/>
          <p:nvPr/>
        </p:nvSpPr>
        <p:spPr>
          <a:xfrm>
            <a:off x="2544445" y="458787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3" name="图片 2"/>
          <p:cNvPicPr>
            <a:picLocks noChangeAspect="1"/>
          </p:cNvPicPr>
          <p:nvPr/>
        </p:nvPicPr>
        <p:blipFill>
          <a:blip r:embed="rId3"/>
          <a:stretch>
            <a:fillRect/>
          </a:stretch>
        </p:blipFill>
        <p:spPr>
          <a:xfrm>
            <a:off x="4499610" y="988060"/>
            <a:ext cx="4485640" cy="2837815"/>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546100" y="4227830"/>
            <a:ext cx="8495665" cy="82994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其中平时会议共召开</a:t>
            </a:r>
            <a:r>
              <a:rPr lang="en-US" altLang="zh-CN" sz="1600">
                <a:latin typeface="宋体" panose="02010600030101010101" pitchFamily="2" charset="-122"/>
                <a:ea typeface="宋体" panose="02010600030101010101" pitchFamily="2" charset="-122"/>
                <a:cs typeface="宋体" panose="02010600030101010101" pitchFamily="2" charset="-122"/>
              </a:rPr>
              <a:t>33</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rPr>
              <a:t>3</a:t>
            </a:r>
            <a:r>
              <a:rPr lang="zh-CN" altLang="en-US" sz="1600">
                <a:latin typeface="宋体" panose="02010600030101010101" pitchFamily="2" charset="-122"/>
                <a:ea typeface="宋体" panose="02010600030101010101" pitchFamily="2" charset="-122"/>
                <a:cs typeface="宋体" panose="02010600030101010101" pitchFamily="2" charset="-122"/>
              </a:rPr>
              <a:t>月共计召开</a:t>
            </a:r>
            <a:r>
              <a:rPr lang="en-US" altLang="zh-CN" sz="1600">
                <a:latin typeface="宋体" panose="02010600030101010101" pitchFamily="2" charset="-122"/>
                <a:ea typeface="宋体" panose="02010600030101010101" pitchFamily="2" charset="-122"/>
                <a:cs typeface="宋体" panose="02010600030101010101" pitchFamily="2" charset="-122"/>
              </a:rPr>
              <a:t>8</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9</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46100" y="627380"/>
            <a:ext cx="8495030" cy="347662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1.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2.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3.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4.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5.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6.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307"/>
  <p:tag name="TABLE_ENDDRAG_RECT" val="25*66*585*307"/>
</p:tagLst>
</file>

<file path=ppt/tags/tag8.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9.xml><?xml version="1.0" encoding="utf-8"?>
<p:tagLst xmlns:p="http://schemas.openxmlformats.org/presentationml/2006/main">
  <p:tag name="TABLE_ENDDRAG_ORIGIN_RECT" val="403*87"/>
  <p:tag name="TABLE_ENDDRAG_RECT" val="110*49*403*87"/>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30101</Words>
  <Application>WPS 演示</Application>
  <PresentationFormat>全屏显示(16:9)</PresentationFormat>
  <Paragraphs>2410</Paragraphs>
  <Slides>220</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220</vt:i4>
      </vt:variant>
    </vt:vector>
  </HeadingPairs>
  <TitlesOfParts>
    <vt:vector size="231"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687</cp:revision>
  <dcterms:created xsi:type="dcterms:W3CDTF">2016-05-13T05:34:00Z</dcterms:created>
  <dcterms:modified xsi:type="dcterms:W3CDTF">2021-06-30T10:23:44Z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